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9"/>
  </p:notesMasterIdLst>
  <p:sldIdLst>
    <p:sldId id="260" r:id="rId2"/>
    <p:sldId id="289" r:id="rId3"/>
    <p:sldId id="286" r:id="rId4"/>
    <p:sldId id="288" r:id="rId5"/>
    <p:sldId id="287" r:id="rId6"/>
    <p:sldId id="284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35" autoAdjust="0"/>
    <p:restoredTop sz="93957" autoAdjust="0"/>
  </p:normalViewPr>
  <p:slideViewPr>
    <p:cSldViewPr snapToGrid="0">
      <p:cViewPr varScale="1">
        <p:scale>
          <a:sx n="68" d="100"/>
          <a:sy n="68" d="100"/>
        </p:scale>
        <p:origin x="55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1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2 – Jan 31,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6587950" cy="3416301"/>
          </a:xfrm>
        </p:spPr>
        <p:txBody>
          <a:bodyPr>
            <a:normAutofit lnSpcReduction="10000"/>
          </a:bodyPr>
          <a:lstStyle/>
          <a:p>
            <a:r>
              <a:rPr lang="en-US" sz="2600" b="1" dirty="0"/>
              <a:t>P3 Challenge – </a:t>
            </a:r>
            <a:r>
              <a:rPr lang="en-US" sz="2800" b="1" dirty="0">
                <a:sym typeface="Euclid Extra" panose="02050502000505020303" pitchFamily="18" charset="2"/>
              </a:rPr>
              <a:t>When a 350. g sample of an unknown metal at 85.0</a:t>
            </a:r>
            <a:r>
              <a:rPr lang="en-US" sz="2800" b="1" dirty="0">
                <a:sym typeface="Euclid Symbol" panose="05050102010706020507" pitchFamily="18" charset="2"/>
              </a:rPr>
              <a:t>C is dropped into 480. g of water initially at 20.0C, the temperature of the water rises to 24.8C. What is the heat capacity of the metal? What is the likely identity of the metal?</a:t>
            </a:r>
            <a:endParaRPr lang="en-US" sz="2800" b="1" dirty="0">
              <a:sym typeface="Euclid Extra" panose="02050502000505020303" pitchFamily="18" charset="2"/>
            </a:endParaRPr>
          </a:p>
          <a:p>
            <a:endParaRPr lang="en-US" b="1" dirty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lvl="1"/>
            <a:endParaRPr lang="en-US" b="1" dirty="0"/>
          </a:p>
          <a:p>
            <a:pPr>
              <a:buAutoNum type="alphaLcParenR"/>
            </a:pPr>
            <a:endParaRPr lang="en-US" b="1" dirty="0"/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70736" y="1495734"/>
            <a:ext cx="283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Get out p125 #1-12 for  </a:t>
            </a:r>
          </a:p>
          <a:p>
            <a:r>
              <a:rPr lang="en-US" dirty="0">
                <a:solidFill>
                  <a:schemeClr val="bg1"/>
                </a:solidFill>
              </a:rPr>
              <a:t>HMK check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342" t="34086" r="28953" b="16875"/>
          <a:stretch/>
        </p:blipFill>
        <p:spPr>
          <a:xfrm>
            <a:off x="7996844" y="973668"/>
            <a:ext cx="3729216" cy="54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2 – Jan 31,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4700157" cy="3416301"/>
          </a:xfrm>
        </p:spPr>
        <p:txBody>
          <a:bodyPr>
            <a:normAutofit/>
          </a:bodyPr>
          <a:lstStyle/>
          <a:p>
            <a:r>
              <a:rPr lang="en-US" sz="2600" b="1" dirty="0">
                <a:sym typeface="Euclid Extra" panose="02050502000505020303" pitchFamily="18" charset="2"/>
              </a:rPr>
              <a:t>Today’s Objective: </a:t>
            </a:r>
          </a:p>
          <a:p>
            <a:pPr lvl="1"/>
            <a:r>
              <a:rPr lang="en-US" sz="2200" b="1" dirty="0">
                <a:sym typeface="Euclid Extra" panose="02050502000505020303" pitchFamily="18" charset="2"/>
              </a:rPr>
              <a:t>3.1 Thermal Physics; Calorimetry</a:t>
            </a:r>
          </a:p>
          <a:p>
            <a:r>
              <a:rPr lang="en-US" sz="2600" b="1" dirty="0"/>
              <a:t>Assignment: </a:t>
            </a:r>
          </a:p>
          <a:p>
            <a:pPr lvl="1"/>
            <a:r>
              <a:rPr lang="en-US" sz="2200" b="1" dirty="0"/>
              <a:t>Extra Calorimetry Worksheet</a:t>
            </a: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b="1" dirty="0">
              <a:sym typeface="Euclid Extra" panose="02050502000505020303" pitchFamily="18" charset="2"/>
            </a:endParaRPr>
          </a:p>
          <a:p>
            <a:pPr lvl="1"/>
            <a:endParaRPr lang="en-US" b="1" dirty="0"/>
          </a:p>
          <a:p>
            <a:pPr>
              <a:buAutoNum type="alphaLcParenR"/>
            </a:pPr>
            <a:endParaRPr lang="en-US" b="1" dirty="0"/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824185"/>
            <a:ext cx="4885729" cy="3676367"/>
          </a:xfrm>
        </p:spPr>
        <p:txBody>
          <a:bodyPr>
            <a:normAutofit/>
          </a:bodyPr>
          <a:lstStyle/>
          <a:p>
            <a:r>
              <a:rPr lang="en-US" sz="2400" b="1" dirty="0"/>
              <a:t>Agenda</a:t>
            </a:r>
          </a:p>
          <a:p>
            <a:pPr lvl="1"/>
            <a:r>
              <a:rPr lang="en-US" sz="2000" b="1" dirty="0"/>
              <a:t>Calorimetry</a:t>
            </a:r>
          </a:p>
          <a:p>
            <a:pPr lvl="1"/>
            <a:r>
              <a:rPr lang="en-US" sz="2000" b="1" dirty="0"/>
              <a:t>Homework Review</a:t>
            </a:r>
          </a:p>
          <a:p>
            <a:pPr lvl="1"/>
            <a:r>
              <a:rPr lang="en-US" sz="2000" b="1" dirty="0"/>
              <a:t>Time to work together on Extra Calorimetry WS for Answer alignment on WBs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6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901" y="2603500"/>
            <a:ext cx="5053758" cy="341630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1.      a) Yes,  Q</a:t>
            </a:r>
            <a:r>
              <a:rPr lang="en-US" b="1" baseline="-25000" dirty="0"/>
              <a:t>C</a:t>
            </a:r>
            <a:r>
              <a:rPr lang="en-US" b="1" dirty="0"/>
              <a:t>= - Q</a:t>
            </a:r>
            <a:r>
              <a:rPr lang="en-US" b="1" baseline="-25000" dirty="0"/>
              <a:t>H </a:t>
            </a:r>
            <a:r>
              <a:rPr lang="en-US" b="1" dirty="0"/>
              <a:t>. Energy is conserved for the system. B) </a:t>
            </a:r>
            <a:r>
              <a:rPr lang="en-US" b="1" dirty="0">
                <a:sym typeface="Euclid Symbol" panose="05050102010706020507" pitchFamily="18" charset="2"/>
              </a:rPr>
              <a:t>T</a:t>
            </a:r>
            <a:r>
              <a:rPr lang="en-US" b="1" baseline="-25000" dirty="0">
                <a:sym typeface="Euclid Symbol" panose="05050102010706020507" pitchFamily="18" charset="2"/>
              </a:rPr>
              <a:t>C</a:t>
            </a:r>
            <a:r>
              <a:rPr lang="en-US" b="1" dirty="0">
                <a:sym typeface="Euclid Symbol" panose="05050102010706020507" pitchFamily="18" charset="2"/>
              </a:rPr>
              <a:t> =  - T</a:t>
            </a:r>
            <a:r>
              <a:rPr lang="en-US" b="1" baseline="-25000" dirty="0">
                <a:sym typeface="Euclid Symbol" panose="05050102010706020507" pitchFamily="18" charset="2"/>
              </a:rPr>
              <a:t>H</a:t>
            </a:r>
            <a:r>
              <a:rPr lang="en-US" b="1" dirty="0">
                <a:sym typeface="Euclid Symbol" panose="05050102010706020507" pitchFamily="18" charset="2"/>
              </a:rPr>
              <a:t> only if the same material. Generally, the two T</a:t>
            </a:r>
            <a:r>
              <a:rPr lang="en-US" b="1" baseline="-25000" dirty="0">
                <a:sym typeface="Euclid Symbol" panose="05050102010706020507" pitchFamily="18" charset="2"/>
              </a:rPr>
              <a:t> </a:t>
            </a:r>
            <a:r>
              <a:rPr lang="en-US" b="1" dirty="0">
                <a:sym typeface="Euclid Symbol" panose="05050102010706020507" pitchFamily="18" charset="2"/>
              </a:rPr>
              <a:t>are probably different due to specific heat capacity differences.</a:t>
            </a:r>
          </a:p>
          <a:p>
            <a:r>
              <a:rPr lang="en-US" b="1" dirty="0">
                <a:sym typeface="Euclid Symbol" panose="05050102010706020507" pitchFamily="18" charset="2"/>
              </a:rPr>
              <a:t>2.   a)   513 J/</a:t>
            </a:r>
            <a:r>
              <a:rPr lang="en-US" b="1" dirty="0" err="1">
                <a:sym typeface="Euclid Symbol" panose="05050102010706020507" pitchFamily="18" charset="2"/>
              </a:rPr>
              <a:t>kgC</a:t>
            </a:r>
            <a:r>
              <a:rPr lang="en-US" b="1" dirty="0">
                <a:sym typeface="Euclid Symbol" panose="05050102010706020507" pitchFamily="18" charset="2"/>
              </a:rPr>
              <a:t>	b) same</a:t>
            </a:r>
          </a:p>
          <a:p>
            <a:r>
              <a:rPr lang="en-US" b="1" dirty="0">
                <a:sym typeface="Euclid Symbol" panose="05050102010706020507" pitchFamily="18" charset="2"/>
              </a:rPr>
              <a:t>3.    2.78 J/</a:t>
            </a:r>
            <a:r>
              <a:rPr lang="en-US" b="1" dirty="0" err="1">
                <a:sym typeface="Euclid Symbol" panose="05050102010706020507" pitchFamily="18" charset="2"/>
              </a:rPr>
              <a:t>gC</a:t>
            </a:r>
            <a:r>
              <a:rPr lang="en-US" b="1" dirty="0">
                <a:sym typeface="Euclid Symbol" panose="05050102010706020507" pitchFamily="18" charset="2"/>
              </a:rPr>
              <a:t>   or   2780 J/</a:t>
            </a:r>
            <a:r>
              <a:rPr lang="en-US" b="1" dirty="0" err="1">
                <a:sym typeface="Euclid Symbol" panose="05050102010706020507" pitchFamily="18" charset="2"/>
              </a:rPr>
              <a:t>kgK</a:t>
            </a:r>
            <a:r>
              <a:rPr lang="en-US" b="1" dirty="0">
                <a:sym typeface="Euclid Symbol" panose="05050102010706020507" pitchFamily="18" charset="2"/>
              </a:rPr>
              <a:t>  </a:t>
            </a:r>
          </a:p>
          <a:p>
            <a:r>
              <a:rPr lang="en-US" b="1" dirty="0">
                <a:sym typeface="Euclid Symbol" panose="05050102010706020507" pitchFamily="18" charset="2"/>
              </a:rPr>
              <a:t>4.    4.16 J/</a:t>
            </a:r>
            <a:r>
              <a:rPr lang="en-US" b="1" dirty="0" err="1">
                <a:sym typeface="Euclid Symbol" panose="05050102010706020507" pitchFamily="18" charset="2"/>
              </a:rPr>
              <a:t>gC</a:t>
            </a:r>
            <a:r>
              <a:rPr lang="en-US" b="1" dirty="0">
                <a:sym typeface="Euclid Symbol" panose="05050102010706020507" pitchFamily="18" charset="2"/>
              </a:rPr>
              <a:t> or 4160 J/kgK</a:t>
            </a:r>
          </a:p>
          <a:p>
            <a:r>
              <a:rPr lang="en-US" b="1" dirty="0">
                <a:sym typeface="Euclid Symbol" panose="05050102010706020507" pitchFamily="18" charset="2"/>
              </a:rPr>
              <a:t>5.    71.7 C  or 72 K</a:t>
            </a:r>
          </a:p>
          <a:p>
            <a:r>
              <a:rPr lang="en-US" b="1" dirty="0">
                <a:sym typeface="Euclid Symbol" panose="05050102010706020507" pitchFamily="18" charset="2"/>
              </a:rPr>
              <a:t>6. a) 116 kJ/K   b) 86.3 min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5660" y="2603500"/>
            <a:ext cx="5498212" cy="34163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7.    34.9 g   (watch units!!)</a:t>
            </a:r>
          </a:p>
          <a:p>
            <a:r>
              <a:rPr lang="en-US" b="1" dirty="0"/>
              <a:t>8.    3.73 x 10</a:t>
            </a:r>
            <a:r>
              <a:rPr lang="en-US" b="1" baseline="30000" dirty="0"/>
              <a:t>8</a:t>
            </a:r>
            <a:r>
              <a:rPr lang="en-US" b="1" dirty="0"/>
              <a:t>J  or 373, 000 kJ</a:t>
            </a:r>
          </a:p>
          <a:p>
            <a:r>
              <a:rPr lang="en-US" b="1" dirty="0"/>
              <a:t>9.   a)  83.5 min    b) Assume no reflection of light energy from the ice.</a:t>
            </a:r>
          </a:p>
          <a:p>
            <a:r>
              <a:rPr lang="en-US" b="1" dirty="0"/>
              <a:t>10.  a) 22 kJ	b)  334 kJ    c) 41.8 kJ               d) melting needs the most energy</a:t>
            </a:r>
          </a:p>
          <a:p>
            <a:r>
              <a:rPr lang="en-US" b="1" dirty="0"/>
              <a:t>11.   0.111 kg   or   111 g</a:t>
            </a:r>
          </a:p>
          <a:p>
            <a:r>
              <a:rPr lang="en-US" b="1" dirty="0"/>
              <a:t>12.  Hint: Assume the final temperature will be greater than 30</a:t>
            </a:r>
            <a:r>
              <a:rPr lang="en-US" b="1" dirty="0">
                <a:sym typeface="Euclid Symbol" panose="05050102010706020507" pitchFamily="18" charset="2"/>
              </a:rPr>
              <a:t>C because of the large value of L</a:t>
            </a:r>
            <a:r>
              <a:rPr lang="en-US" b="1" baseline="-25000" dirty="0">
                <a:sym typeface="Euclid Symbol" panose="05050102010706020507" pitchFamily="18" charset="2"/>
              </a:rPr>
              <a:t>v</a:t>
            </a:r>
            <a:r>
              <a:rPr lang="en-US" b="1" dirty="0">
                <a:sym typeface="Euclid Symbol" panose="05050102010706020507" pitchFamily="18" charset="2"/>
              </a:rPr>
              <a:t>.    95.1C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888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758853" cy="706964"/>
          </a:xfrm>
        </p:spPr>
        <p:txBody>
          <a:bodyPr/>
          <a:lstStyle/>
          <a:p>
            <a:r>
              <a:rPr lang="en-US" dirty="0"/>
              <a:t>Extra Calorimetry Problems Answers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1.      900 J/</a:t>
            </a:r>
            <a:r>
              <a:rPr lang="en-US" sz="2400" b="1" dirty="0" err="1"/>
              <a:t>kgK</a:t>
            </a:r>
            <a:r>
              <a:rPr lang="en-US" sz="2400" b="1" dirty="0"/>
              <a:t>   Al</a:t>
            </a:r>
          </a:p>
          <a:p>
            <a:r>
              <a:rPr lang="en-US" sz="2400" b="1" dirty="0"/>
              <a:t>2.      42.9 kJ</a:t>
            </a:r>
          </a:p>
          <a:p>
            <a:r>
              <a:rPr lang="en-US" sz="2400" b="1" dirty="0"/>
              <a:t>3.      23.5</a:t>
            </a:r>
            <a:r>
              <a:rPr lang="en-US" sz="2400" b="1" dirty="0">
                <a:sym typeface="Euclid Symbol" panose="05050102010706020507" pitchFamily="18" charset="2"/>
              </a:rPr>
              <a:t>C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4. 	  87.1 kJ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5.      52.8 kJ</a:t>
            </a:r>
          </a:p>
          <a:p>
            <a:r>
              <a:rPr lang="en-US" sz="2400" b="1" dirty="0"/>
              <a:t>6.      647 g</a:t>
            </a:r>
          </a:p>
          <a:p>
            <a:r>
              <a:rPr lang="en-US" sz="2400" b="1" dirty="0"/>
              <a:t>7.      109 J/</a:t>
            </a:r>
            <a:r>
              <a:rPr lang="en-US" sz="2400" b="1" dirty="0" err="1"/>
              <a:t>kgK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6609" y="2603501"/>
            <a:ext cx="4825159" cy="3416300"/>
          </a:xfrm>
        </p:spPr>
        <p:txBody>
          <a:bodyPr>
            <a:normAutofit/>
          </a:bodyPr>
          <a:lstStyle/>
          <a:p>
            <a:r>
              <a:rPr lang="en-US" sz="2400" b="1" dirty="0"/>
              <a:t>8.       17.4 kg</a:t>
            </a:r>
          </a:p>
          <a:p>
            <a:r>
              <a:rPr lang="en-US" sz="2400" b="1" dirty="0"/>
              <a:t>9.       57.5</a:t>
            </a:r>
            <a:r>
              <a:rPr lang="en-US" sz="2400" b="1" dirty="0">
                <a:sym typeface="Euclid Symbol" panose="05050102010706020507" pitchFamily="18" charset="2"/>
              </a:rPr>
              <a:t>C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10.     51.1C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11.     29.1 kg  </a:t>
            </a:r>
            <a:endParaRPr lang="en-US" sz="2400" b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43" y="3719050"/>
            <a:ext cx="4243848" cy="282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4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Problem solving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54954" y="2603500"/>
                <a:ext cx="9933960" cy="341630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Draw picture. Label hot and cold parts to determine flow of energy.</a:t>
                </a:r>
              </a:p>
              <a:p>
                <a:r>
                  <a:rPr lang="en-US" b="1" dirty="0"/>
                  <a:t>Create a calorimetry equation. </a:t>
                </a:r>
              </a:p>
              <a:p>
                <a:pPr lvl="1"/>
                <a:r>
                  <a:rPr lang="en-US" b="1" dirty="0"/>
                  <a:t>For amount of energy lost by hot items Q</a:t>
                </a:r>
                <a:r>
                  <a:rPr lang="en-US" b="1" baseline="-25000" dirty="0"/>
                  <a:t>H</a:t>
                </a:r>
                <a:r>
                  <a:rPr lang="en-US" b="1" dirty="0"/>
                  <a:t>  = amount of energy gained by cold items. Q</a:t>
                </a:r>
                <a:r>
                  <a:rPr lang="en-US" b="1" baseline="-25000" dirty="0"/>
                  <a:t>c</a:t>
                </a:r>
                <a:r>
                  <a:rPr lang="en-US" b="1" dirty="0"/>
                  <a:t> 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1" dirty="0"/>
                  <a:t>  You can use this format when you know all temperatures involved.</a:t>
                </a:r>
              </a:p>
              <a:p>
                <a:pPr lvl="1"/>
                <a:r>
                  <a:rPr lang="en-US" b="1" dirty="0"/>
                  <a:t>Or recognizing that </a:t>
                </a:r>
                <a:r>
                  <a:rPr lang="en-US" b="1" dirty="0">
                    <a:sym typeface="Euclid Symbol" panose="05050102010706020507" pitchFamily="18" charset="2"/>
                  </a:rPr>
                  <a:t>T for </a:t>
                </a:r>
                <a:r>
                  <a:rPr lang="en-US" b="1" dirty="0"/>
                  <a:t>Q</a:t>
                </a:r>
                <a:r>
                  <a:rPr lang="en-US" b="1" baseline="-25000" dirty="0"/>
                  <a:t>H</a:t>
                </a:r>
                <a:r>
                  <a:rPr lang="en-US" b="1" dirty="0"/>
                  <a:t> will be negative you use     – Q</a:t>
                </a:r>
                <a:r>
                  <a:rPr lang="en-US" b="1" baseline="-25000" dirty="0"/>
                  <a:t>H</a:t>
                </a:r>
                <a:r>
                  <a:rPr lang="en-US" b="1" dirty="0"/>
                  <a:t> = Q</a:t>
                </a:r>
                <a:r>
                  <a:rPr lang="en-US" b="1" baseline="-25000" dirty="0"/>
                  <a:t>C      </a:t>
                </a:r>
                <a:r>
                  <a:rPr lang="en-US" b="1" dirty="0"/>
                  <a:t>Anytime you use </a:t>
                </a:r>
                <a:r>
                  <a:rPr lang="en-US" b="1" dirty="0" err="1"/>
                  <a:t>T</a:t>
                </a:r>
                <a:r>
                  <a:rPr lang="en-US" b="1" baseline="-25000" dirty="0" err="1"/>
                  <a:t>f</a:t>
                </a:r>
                <a:r>
                  <a:rPr lang="en-US" b="1" dirty="0"/>
                  <a:t> – </a:t>
                </a:r>
                <a:r>
                  <a:rPr lang="en-US" b="1" dirty="0" err="1"/>
                  <a:t>T</a:t>
                </a:r>
                <a:r>
                  <a:rPr lang="en-US" b="1" baseline="-25000" dirty="0" err="1"/>
                  <a:t>i</a:t>
                </a:r>
                <a:r>
                  <a:rPr lang="en-US" b="1" dirty="0"/>
                  <a:t> for all heat calcs to solve for a temperature, you need to use this form. </a:t>
                </a:r>
              </a:p>
              <a:p>
                <a:r>
                  <a:rPr lang="en-US" b="1" dirty="0"/>
                  <a:t>Use mL or </a:t>
                </a:r>
                <a:r>
                  <a:rPr lang="en-US" b="1" dirty="0" err="1"/>
                  <a:t>mc</a:t>
                </a:r>
                <a:r>
                  <a:rPr lang="en-US" b="1" dirty="0" err="1">
                    <a:sym typeface="Euclid Symbol" panose="05050102010706020507" pitchFamily="18" charset="2"/>
                  </a:rPr>
                  <a:t>T</a:t>
                </a:r>
                <a:r>
                  <a:rPr lang="en-US" b="1" dirty="0">
                    <a:sym typeface="Euclid Symbol" panose="05050102010706020507" pitchFamily="18" charset="2"/>
                  </a:rPr>
                  <a:t> or Pt or </a:t>
                </a:r>
                <a:r>
                  <a:rPr lang="en-US" b="1" dirty="0" err="1">
                    <a:sym typeface="Euclid Symbol" panose="05050102010706020507" pitchFamily="18" charset="2"/>
                  </a:rPr>
                  <a:t>mgh</a:t>
                </a:r>
                <a:r>
                  <a:rPr lang="en-US" b="1" dirty="0">
                    <a:sym typeface="Euclid Symbol" panose="05050102010706020507" pitchFamily="18" charset="2"/>
                  </a:rPr>
                  <a:t> or other way to calculate J for each part.</a:t>
                </a:r>
              </a:p>
              <a:p>
                <a:r>
                  <a:rPr lang="en-US" b="1" dirty="0">
                    <a:sym typeface="Euclid Symbol" panose="05050102010706020507" pitchFamily="18" charset="2"/>
                  </a:rPr>
                  <a:t>Substitute known values WITH UNITS. Change units as needed so they will cancel.</a:t>
                </a:r>
              </a:p>
              <a:p>
                <a:r>
                  <a:rPr lang="en-US" b="1" dirty="0">
                    <a:sym typeface="Euclid Symbol" panose="05050102010706020507" pitchFamily="18" charset="2"/>
                  </a:rPr>
                  <a:t>Drop the units and use just numbers for the equation to help solve.</a:t>
                </a:r>
              </a:p>
              <a:p>
                <a:r>
                  <a:rPr lang="en-US" b="1" dirty="0">
                    <a:sym typeface="Euclid Symbol" panose="05050102010706020507" pitchFamily="18" charset="2"/>
                  </a:rPr>
                  <a:t>Find your answer.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54954" y="2603500"/>
                <a:ext cx="9933960" cy="3416301"/>
              </a:xfrm>
              <a:blipFill>
                <a:blip r:embed="rId2"/>
                <a:stretch>
                  <a:fillRect l="-61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57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6" t="38702" r="39764" b="23798"/>
          <a:stretch/>
        </p:blipFill>
        <p:spPr>
          <a:xfrm>
            <a:off x="236872" y="2307557"/>
            <a:ext cx="8056718" cy="2925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E3CC8-3C4D-4B12-A53E-9F18E40A9E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42" t="34086" r="28953" b="16875"/>
          <a:stretch/>
        </p:blipFill>
        <p:spPr>
          <a:xfrm>
            <a:off x="8293590" y="2060461"/>
            <a:ext cx="2954167" cy="435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0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62" y="2566713"/>
            <a:ext cx="6467026" cy="3416300"/>
          </a:xfrm>
        </p:spPr>
        <p:txBody>
          <a:bodyPr>
            <a:normAutofit/>
          </a:bodyPr>
          <a:lstStyle/>
          <a:p>
            <a:r>
              <a:rPr lang="en-US" sz="2400" b="1" dirty="0">
                <a:sym typeface="Euclid Extra" panose="02050502000505020303" pitchFamily="18" charset="2"/>
              </a:rPr>
              <a:t>Exit Slip-  a) How much energy does it take to evaporate 5.00 g of ethanol? B) Why is an alcohol rub away to cool a heat stroke victim or a fever?</a:t>
            </a:r>
          </a:p>
          <a:p>
            <a:r>
              <a:rPr lang="en-US" b="1" dirty="0"/>
              <a:t>What’s Due?  (Pending assignments to complete.)</a:t>
            </a:r>
            <a:endParaRPr lang="en-US" sz="1700" b="1" dirty="0"/>
          </a:p>
          <a:p>
            <a:pPr lvl="1"/>
            <a:r>
              <a:rPr lang="en-US" sz="1900" b="1" dirty="0"/>
              <a:t>Extra calorimetry problems </a:t>
            </a:r>
          </a:p>
          <a:p>
            <a:r>
              <a:rPr lang="en-US" b="1" dirty="0"/>
              <a:t>What’s Next?  (How to prepare for the next day)</a:t>
            </a:r>
          </a:p>
          <a:p>
            <a:pPr lvl="1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Read 3.1 p116- 124 about Thermal Energy</a:t>
            </a:r>
          </a:p>
        </p:txBody>
      </p:sp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39701</TotalTime>
  <Words>597</Words>
  <Application>Microsoft Office PowerPoint</Application>
  <PresentationFormat>Widescreen</PresentationFormat>
  <Paragraphs>65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Century Gothic</vt:lpstr>
      <vt:lpstr>Wingdings 3</vt:lpstr>
      <vt:lpstr>Ion Boardroom</vt:lpstr>
      <vt:lpstr>Physics 2 – Jan 31, 2020</vt:lpstr>
      <vt:lpstr>Physics 2 – Jan 31, 2020</vt:lpstr>
      <vt:lpstr>Homework Answers</vt:lpstr>
      <vt:lpstr>Extra Calorimetry Problems Answers only</vt:lpstr>
      <vt:lpstr>General Problem solving approach</vt:lpstr>
      <vt:lpstr>Tables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427</cp:revision>
  <dcterms:created xsi:type="dcterms:W3CDTF">2015-08-11T02:33:52Z</dcterms:created>
  <dcterms:modified xsi:type="dcterms:W3CDTF">2020-01-31T14:57:13Z</dcterms:modified>
</cp:coreProperties>
</file>